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59" r:id="rId3"/>
    <p:sldId id="260" r:id="rId4"/>
    <p:sldId id="261" r:id="rId5"/>
    <p:sldId id="268" r:id="rId6"/>
    <p:sldId id="256" r:id="rId7"/>
    <p:sldId id="262" r:id="rId8"/>
    <p:sldId id="269" r:id="rId9"/>
    <p:sldId id="271" r:id="rId10"/>
    <p:sldId id="270" r:id="rId11"/>
    <p:sldId id="272" r:id="rId12"/>
    <p:sldId id="273" r:id="rId13"/>
    <p:sldId id="278" r:id="rId14"/>
    <p:sldId id="284" r:id="rId15"/>
    <p:sldId id="274" r:id="rId16"/>
    <p:sldId id="275" r:id="rId17"/>
    <p:sldId id="264" r:id="rId18"/>
    <p:sldId id="279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59" d="100"/>
          <a:sy n="59" d="100"/>
        </p:scale>
        <p:origin x="-93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CF5197-5060-4D13-BB3B-5B5778DF0B06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5FB583-625A-4BD3-B555-EFA54B0D4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44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27D3-5413-4BE0-9C1E-522F4D9CC024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68A1-ED30-46C8-9710-4E8AC076A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3D7D-50D3-4D1F-97CC-6D4EC4109E57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B333-3E99-42AB-B7DA-03CD14391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1766-7780-46EB-9F12-9D09D4A58223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FF78-3CFF-44EF-867E-F649CA9D8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6466-8AF4-4663-AB9A-E84558C10A55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A64D-4E85-46D1-9730-EBEBE1B8C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5CA58-4DE2-4C13-814C-407FBA6EC9EF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E00C-E64C-437B-83DF-9A4FE33F3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8AF9-4603-4982-B077-2E6858343136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8D6B-B4F6-41A1-A99D-8C70CD018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50D7-71E7-4477-BD26-1B27F9C06638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519E-625E-4A44-9C44-176121986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0073-15F7-4FA4-AFA6-9BC1581332A7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6403-61E1-4ECF-9EDC-45A8B4DBF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230F-A0D1-47F4-BDC6-4B0590675BD8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CBFA-1865-4E21-B834-580C23D11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4991-76A4-4142-BC4B-9078F7A01B13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2445-8BD3-4667-AB6A-1144F27F2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333F-118B-43F6-833F-F7C34AC2D6F7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51F5-6BD1-4AC5-B8C8-836031C7C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CA1AF-5FFD-4A31-9009-D72BA599BD2B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23E6A-7B70-4111-BB9B-5AEB5769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38%20&#1087;&#1086;&#1087;&#1091;&#1075;&#1072;&#1077;&#1074;%20&#1085;&#1072;%20&#1044;&#1072;&#1088;&#1075;&#1080;&#1085;&#1089;&#1082;&#1086;&#1084;%20&#1103;&#1079;&#1099;&#1082;&#1077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1600" smtClean="0"/>
              <a:t> </a:t>
            </a:r>
          </a:p>
          <a:p>
            <a:pPr algn="r" eaLnBrk="1" hangingPunct="1">
              <a:buFont typeface="Arial" charset="0"/>
              <a:buNone/>
            </a:pPr>
            <a:endParaRPr lang="ru-RU" sz="1800" b="1" smtClean="0"/>
          </a:p>
          <a:p>
            <a:pPr algn="r" eaLnBrk="1" hangingPunct="1">
              <a:buFont typeface="Arial" charset="0"/>
              <a:buNone/>
            </a:pPr>
            <a:r>
              <a:rPr lang="ru-RU" sz="2400" b="1" smtClean="0"/>
              <a:t>«Мез - гьанна миц1ирли агарти, </a:t>
            </a:r>
            <a:endParaRPr lang="ru-RU" sz="2400" smtClean="0"/>
          </a:p>
          <a:p>
            <a:pPr algn="r" eaLnBrk="1" hangingPunct="1">
              <a:buFont typeface="Arial" charset="0"/>
              <a:buNone/>
            </a:pPr>
            <a:r>
              <a:rPr lang="ru-RU" sz="2400" b="1" smtClean="0"/>
              <a:t>х1ербирули лебти, г1ур алк1ути</a:t>
            </a:r>
            <a:endParaRPr lang="ru-RU" sz="2400" smtClean="0"/>
          </a:p>
          <a:p>
            <a:pPr algn="r" eaLnBrk="1" hangingPunct="1">
              <a:buFont typeface="Arial" charset="0"/>
              <a:buNone/>
            </a:pPr>
            <a:r>
              <a:rPr lang="ru-RU" sz="2400" b="1" smtClean="0"/>
              <a:t> наслуби-ургабси бег1лара</a:t>
            </a:r>
            <a:endParaRPr lang="ru-RU" sz="2400" smtClean="0"/>
          </a:p>
          <a:p>
            <a:pPr algn="r" eaLnBrk="1" hangingPunct="1">
              <a:buFont typeface="Arial" charset="0"/>
              <a:buNone/>
            </a:pPr>
            <a:r>
              <a:rPr lang="ru-RU" sz="2400" b="1" smtClean="0"/>
              <a:t>  миц1ирси ва зумаси бархбас саби».</a:t>
            </a:r>
          </a:p>
          <a:p>
            <a:pPr algn="r" eaLnBrk="1" hangingPunct="1">
              <a:buFont typeface="Arial" charset="0"/>
              <a:buNone/>
            </a:pPr>
            <a:endParaRPr lang="ru-RU" sz="1600" smtClean="0"/>
          </a:p>
          <a:p>
            <a:pPr algn="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                   К.Ушинский</a:t>
            </a:r>
            <a:endParaRPr lang="ru-RU" sz="2800" smtClean="0">
              <a:solidFill>
                <a:srgbClr val="FF0000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ru-RU" sz="16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85813"/>
            <a:ext cx="3143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Морфологиялашалти  лишанти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</a:t>
            </a:r>
            <a:r>
              <a:rPr lang="ru-RU" b="1" smtClean="0"/>
              <a:t>Числительноела жураби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5813" y="2643188"/>
            <a:ext cx="2214562" cy="785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err="1"/>
              <a:t>кьадар</a:t>
            </a:r>
            <a:endParaRPr lang="ru-RU" sz="4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00438" y="2643188"/>
            <a:ext cx="2357437" cy="785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дурт1у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57938" y="2643188"/>
            <a:ext cx="2286000" cy="785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Гьаб-г1ергъидешла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1571625" y="1500188"/>
            <a:ext cx="2000250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251326" y="2035175"/>
            <a:ext cx="10715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215063" y="1500188"/>
            <a:ext cx="1857375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1179513" y="3606800"/>
            <a:ext cx="10715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4357687" y="4000501"/>
            <a:ext cx="1000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894513" y="3606800"/>
            <a:ext cx="10715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857250" y="4143375"/>
            <a:ext cx="2143125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FF0000"/>
                </a:solidFill>
              </a:rPr>
              <a:t>Ца</a:t>
            </a:r>
            <a:r>
              <a:rPr lang="ru-RU" b="1" dirty="0">
                <a:solidFill>
                  <a:srgbClr val="FF0000"/>
                </a:solidFill>
              </a:rPr>
              <a:t>, к1ел, </a:t>
            </a:r>
            <a:r>
              <a:rPr lang="ru-RU" b="1" dirty="0" err="1">
                <a:solidFill>
                  <a:srgbClr val="FF0000"/>
                </a:solidFill>
              </a:rPr>
              <a:t>даршал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азир</a:t>
            </a:r>
            <a:r>
              <a:rPr lang="ru-RU" b="1" dirty="0">
                <a:solidFill>
                  <a:srgbClr val="FF0000"/>
                </a:solidFill>
              </a:rPr>
              <a:t>, авдех1…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57563" y="4143375"/>
            <a:ext cx="2714625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FF0000"/>
                </a:solidFill>
              </a:rPr>
              <a:t>Ца-ца</a:t>
            </a:r>
            <a:r>
              <a:rPr lang="ru-RU" b="1" dirty="0">
                <a:solidFill>
                  <a:srgbClr val="FF0000"/>
                </a:solidFill>
              </a:rPr>
              <a:t>, к1ик1ел, 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вец1-вец1ал, 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вец1ну к1ира-к1ира…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29375" y="4143375"/>
            <a:ext cx="2214563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FF0000"/>
                </a:solidFill>
              </a:rPr>
              <a:t>Цаибил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шуибил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урег-ибил</a:t>
            </a:r>
            <a:r>
              <a:rPr lang="ru-RU" b="1" dirty="0">
                <a:solidFill>
                  <a:srgbClr val="FF0000"/>
                </a:solidFill>
              </a:rPr>
              <a:t>, вец1ъибил…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2179638" y="5321300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751388" y="5321300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7340600" y="5303838"/>
            <a:ext cx="357188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643063" y="5500688"/>
            <a:ext cx="121443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чум?</a:t>
            </a:r>
          </a:p>
          <a:p>
            <a:pPr algn="ctr">
              <a:defRPr/>
            </a:pPr>
            <a:r>
              <a:rPr lang="ru-RU" sz="2400" b="1" dirty="0" err="1"/>
              <a:t>сецад</a:t>
            </a:r>
            <a:r>
              <a:rPr lang="ru-RU" sz="2400" b="1" dirty="0"/>
              <a:t>?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071938" y="5500688"/>
            <a:ext cx="1500187" cy="985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чум-чум?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643688" y="5500688"/>
            <a:ext cx="185737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/>
              <a:t>чиди</a:t>
            </a:r>
            <a:r>
              <a:rPr lang="ru-RU" sz="2400" b="1" dirty="0"/>
              <a:t>?</a:t>
            </a:r>
          </a:p>
          <a:p>
            <a:pPr algn="ctr">
              <a:defRPr/>
            </a:pPr>
            <a:r>
              <a:rPr lang="ru-RU" sz="2400" b="1" dirty="0" err="1"/>
              <a:t>чумъибил</a:t>
            </a:r>
            <a:r>
              <a:rPr lang="ru-RU" sz="24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>
              <a:defRPr/>
            </a:pPr>
            <a:endParaRPr lang="ru-RU" sz="800" dirty="0">
              <a:latin typeface="+mn-lt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Сек1ултала белгиси кьадар яра абзурла бут1а чебиахъуси ва сунени чум? сецад? ибти сусуалтала цалис жаваб лугуси числительноелис </a:t>
            </a:r>
            <a:r>
              <a:rPr lang="ru-RU" b="1" smtClean="0">
                <a:solidFill>
                  <a:srgbClr val="FF0000"/>
                </a:solidFill>
              </a:rPr>
              <a:t>кьадар числительное </a:t>
            </a:r>
            <a:r>
              <a:rPr lang="ru-RU" smtClean="0"/>
              <a:t>бик1ар: ца, к1ел,азир;           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байхъала, байхъу, х1ябал бут1ала к1ел бут1а;                 ца байхъала, к1ел байхъала ва ц.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                                         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                                                </a:t>
            </a:r>
          </a:p>
        </p:txBody>
      </p:sp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357688"/>
            <a:ext cx="2478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endParaRPr lang="ru-RU" sz="80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2. </a:t>
            </a:r>
            <a:r>
              <a:rPr lang="ru-RU" sz="2800" smtClean="0"/>
              <a:t>Сунени дурт1ути, дут1ибти сек1ултала кьадар чебиахъуси ва чум-чум? ибси суайс жаваб лугуси числительноелис  </a:t>
            </a:r>
            <a:r>
              <a:rPr lang="ru-RU" sz="2800" b="1" smtClean="0">
                <a:solidFill>
                  <a:srgbClr val="FF0000"/>
                </a:solidFill>
              </a:rPr>
              <a:t>дурт1у числительное</a:t>
            </a:r>
            <a:r>
              <a:rPr lang="ru-RU" sz="2800" smtClean="0"/>
              <a:t>  бик1ар: ца-ца, к1ик1ел,   вец1-вец1ал.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3. </a:t>
            </a:r>
            <a:r>
              <a:rPr lang="ru-RU" sz="2800" smtClean="0"/>
              <a:t>Сек1улти дуйг1ух1ели, илала гьаб-г1ергъидеш чебиахъуси ва сунени чиди? яра чумъибил? ибти суалтала цалис жаваб лугуси числительноелис </a:t>
            </a:r>
            <a:r>
              <a:rPr lang="ru-RU" sz="2800" b="1" smtClean="0">
                <a:solidFill>
                  <a:srgbClr val="FF0000"/>
                </a:solidFill>
              </a:rPr>
              <a:t>гьаб-г1ергъидешла числительное  </a:t>
            </a:r>
            <a:r>
              <a:rPr lang="ru-RU" sz="2800" smtClean="0"/>
              <a:t>бик1ар: цаибил, урег-ибил.  </a:t>
            </a:r>
          </a:p>
          <a:p>
            <a:pPr eaLnBrk="1" hangingPunct="1">
              <a:buFont typeface="Arial" charset="0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Бамсриихъуси манзил</a:t>
            </a:r>
          </a:p>
        </p:txBody>
      </p:sp>
      <p:pic>
        <p:nvPicPr>
          <p:cNvPr id="4" name="38 попугаев на Даргинском язык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1357298"/>
            <a:ext cx="6143668" cy="460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333375"/>
            <a:ext cx="8785225" cy="579278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12900" b="1" smtClean="0">
                <a:solidFill>
                  <a:srgbClr val="1D53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Арали датабая!</a:t>
            </a:r>
          </a:p>
        </p:txBody>
      </p:sp>
      <p:pic>
        <p:nvPicPr>
          <p:cNvPr id="31746" name="Picture 5" descr="26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300" y="4391025"/>
            <a:ext cx="17287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45287">
            <a:off x="2987675" y="458152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435100" y="1076325"/>
            <a:ext cx="8477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6600" b="1" dirty="0">
              <a:solidFill>
                <a:srgbClr val="1D5323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Грамматикалашалти лишанти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642938" y="1214438"/>
            <a:ext cx="8229600" cy="416877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Существительноеличил барх биубх1ели, луг1илашал </a:t>
            </a:r>
            <a:r>
              <a:rPr lang="ru-RU" b="1" smtClean="0">
                <a:solidFill>
                  <a:srgbClr val="FF0000"/>
                </a:solidFill>
              </a:rPr>
              <a:t>кьадар</a:t>
            </a:r>
            <a:r>
              <a:rPr lang="ru-RU" smtClean="0"/>
              <a:t> чебиахъу: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              х1ябал адам, вец1ал ручка ва ц.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Сабицун биубх1ели, </a:t>
            </a:r>
            <a:r>
              <a:rPr lang="ru-RU" b="1" smtClean="0">
                <a:solidFill>
                  <a:srgbClr val="FF0000"/>
                </a:solidFill>
              </a:rPr>
              <a:t>луг1и</a:t>
            </a:r>
            <a:r>
              <a:rPr lang="ru-RU" smtClean="0"/>
              <a:t> чебиахъу: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              к1ел, шел, гъал ва ц.</a:t>
            </a:r>
          </a:p>
          <a:p>
            <a:pPr marL="514350" indent="-514350" eaLnBrk="1" hangingPunct="1">
              <a:buFont typeface="Arial" charset="0"/>
              <a:buNone/>
            </a:pPr>
            <a:endParaRPr lang="ru-RU" smtClean="0"/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endParaRPr lang="ru-RU" sz="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000125"/>
            <a:ext cx="8229600" cy="52863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2. </a:t>
            </a:r>
            <a:r>
              <a:rPr lang="ru-RU" dirty="0" err="1" smtClean="0"/>
              <a:t>Гъайлизиб</a:t>
            </a:r>
            <a:r>
              <a:rPr lang="ru-RU" dirty="0" smtClean="0"/>
              <a:t> (</a:t>
            </a:r>
            <a:r>
              <a:rPr lang="ru-RU" dirty="0" err="1" smtClean="0"/>
              <a:t>предложениелизиб</a:t>
            </a:r>
            <a:r>
              <a:rPr lang="ru-RU" dirty="0" smtClean="0"/>
              <a:t>) имц1аливан царх1ил </a:t>
            </a:r>
            <a:r>
              <a:rPr lang="ru-RU" dirty="0" err="1" smtClean="0"/>
              <a:t>девличил</a:t>
            </a:r>
            <a:r>
              <a:rPr lang="ru-RU" dirty="0" smtClean="0"/>
              <a:t> </a:t>
            </a:r>
            <a:r>
              <a:rPr lang="ru-RU" dirty="0" err="1" smtClean="0"/>
              <a:t>барх</a:t>
            </a:r>
            <a:r>
              <a:rPr lang="ru-RU" dirty="0" smtClean="0"/>
              <a:t> бак1или, ил дев </a:t>
            </a:r>
            <a:r>
              <a:rPr lang="ru-RU" dirty="0" err="1" smtClean="0"/>
              <a:t>баянбиру</a:t>
            </a:r>
            <a:r>
              <a:rPr lang="ru-RU" dirty="0" smtClean="0"/>
              <a:t>, </a:t>
            </a:r>
            <a:r>
              <a:rPr lang="ru-RU" dirty="0" err="1" smtClean="0"/>
              <a:t>илис</a:t>
            </a:r>
            <a:r>
              <a:rPr lang="ru-RU" dirty="0" smtClean="0"/>
              <a:t> </a:t>
            </a:r>
            <a:r>
              <a:rPr lang="ru-RU" dirty="0" err="1" smtClean="0"/>
              <a:t>определениели</a:t>
            </a:r>
            <a:r>
              <a:rPr lang="ru-RU" dirty="0" smtClean="0"/>
              <a:t> </a:t>
            </a:r>
            <a:r>
              <a:rPr lang="ru-RU" dirty="0" err="1" smtClean="0"/>
              <a:t>бирар</a:t>
            </a:r>
            <a:r>
              <a:rPr lang="ru-RU" dirty="0" smtClean="0"/>
              <a:t>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Масала</a:t>
            </a:r>
            <a:r>
              <a:rPr lang="ru-RU" b="1" dirty="0" smtClean="0">
                <a:solidFill>
                  <a:srgbClr val="FF0000"/>
                </a:solidFill>
              </a:rPr>
              <a:t>:                                               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b="1" dirty="0" smtClean="0"/>
              <a:t>Шел</a:t>
            </a:r>
            <a:r>
              <a:rPr lang="ru-RU" dirty="0" smtClean="0"/>
              <a:t> устали г1ях1си юрт </a:t>
            </a:r>
            <a:r>
              <a:rPr lang="ru-RU" dirty="0" err="1" smtClean="0"/>
              <a:t>бариб</a:t>
            </a:r>
            <a:r>
              <a:rPr lang="ru-RU" dirty="0" smtClean="0"/>
              <a:t>.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sz="1800" b="1" dirty="0" smtClean="0"/>
              <a:t>^^^^^^</a:t>
            </a:r>
            <a:endParaRPr lang="ru-RU" sz="1800" b="1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dirty="0" err="1" smtClean="0"/>
              <a:t>Наб</a:t>
            </a:r>
            <a:r>
              <a:rPr lang="ru-RU" dirty="0" smtClean="0"/>
              <a:t> </a:t>
            </a:r>
            <a:r>
              <a:rPr lang="ru-RU" dirty="0" err="1" smtClean="0"/>
              <a:t>дудешли</a:t>
            </a:r>
            <a:r>
              <a:rPr lang="ru-RU" dirty="0" smtClean="0"/>
              <a:t> </a:t>
            </a:r>
            <a:r>
              <a:rPr lang="ru-RU" b="1" dirty="0" smtClean="0"/>
              <a:t>к1идех1 </a:t>
            </a:r>
            <a:r>
              <a:rPr lang="ru-RU" dirty="0" err="1" smtClean="0"/>
              <a:t>дабри</a:t>
            </a:r>
            <a:r>
              <a:rPr lang="ru-RU" dirty="0" smtClean="0"/>
              <a:t> </a:t>
            </a:r>
            <a:r>
              <a:rPr lang="ru-RU" dirty="0" err="1" smtClean="0"/>
              <a:t>асиб</a:t>
            </a:r>
            <a:r>
              <a:rPr lang="ru-RU" dirty="0" smtClean="0"/>
              <a:t>.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dirty="0" smtClean="0"/>
              <a:t>                        </a:t>
            </a:r>
            <a:r>
              <a:rPr lang="en-US" sz="2400" dirty="0" smtClean="0"/>
              <a:t>^^^^^^^^^^</a:t>
            </a:r>
            <a:endParaRPr lang="ru-RU" sz="2400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dirty="0" smtClean="0"/>
              <a:t>  </a:t>
            </a:r>
            <a:r>
              <a:rPr lang="ru-RU" b="1" u="sng" dirty="0" smtClean="0"/>
              <a:t>Шел </a:t>
            </a:r>
            <a:r>
              <a:rPr lang="ru-RU" dirty="0" err="1" smtClean="0"/>
              <a:t>шуличи</a:t>
            </a:r>
            <a:r>
              <a:rPr lang="ru-RU" dirty="0" smtClean="0"/>
              <a:t> сек1ал г1елах1ебухъи дурт1ар.</a:t>
            </a: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Хъарбаркь: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1. Предложениела членти х1ясибли разбор барес.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Наб дудешли </a:t>
            </a:r>
            <a:r>
              <a:rPr lang="ru-RU" b="1" smtClean="0"/>
              <a:t>к1идех1 </a:t>
            </a:r>
            <a:r>
              <a:rPr lang="ru-RU" smtClean="0"/>
              <a:t>дабри асиб.</a:t>
            </a:r>
          </a:p>
          <a:p>
            <a:pPr algn="ctr"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2.Сегъунти дугьби сари ишди?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А)Къарапул</a:t>
            </a:r>
            <a:r>
              <a:rPr lang="ru-RU" smtClean="0"/>
              <a:t>                       1)5 кепек.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Б)Г1яббаси</a:t>
            </a:r>
            <a:r>
              <a:rPr lang="ru-RU" smtClean="0"/>
              <a:t>                        2)1 кепек.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В)Шагьи                            3)</a:t>
            </a:r>
            <a:r>
              <a:rPr lang="ru-RU" smtClean="0"/>
              <a:t>10 къуруш.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Г)Тумен                              4)</a:t>
            </a:r>
            <a:r>
              <a:rPr lang="ru-RU" smtClean="0"/>
              <a:t>20 кепек.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059113" y="1844675"/>
            <a:ext cx="172878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771775" y="2492375"/>
            <a:ext cx="20891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2339975" y="1989138"/>
            <a:ext cx="2592388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2268538" y="3141663"/>
            <a:ext cx="26638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Хъули х1янчи: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000" b="1" smtClean="0"/>
              <a:t> 27, х1янчи 120.</a:t>
            </a:r>
          </a:p>
          <a:p>
            <a:pPr algn="ctr" eaLnBrk="1" hangingPunct="1">
              <a:buFont typeface="Arial" charset="0"/>
              <a:buNone/>
            </a:pPr>
            <a:endParaRPr lang="ru-RU" sz="6000" b="1" smtClean="0"/>
          </a:p>
          <a:p>
            <a:pPr algn="ctr" eaLnBrk="1" hangingPunct="1">
              <a:buFont typeface="Arial" charset="0"/>
              <a:buNone/>
            </a:pPr>
            <a:endParaRPr lang="ru-RU" sz="6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atin typeface="+mn-lt"/>
              </a:rPr>
              <a:t>Тестирование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143000"/>
            <a:ext cx="8229600" cy="5000625"/>
          </a:xfrm>
        </p:spPr>
        <p:txBody>
          <a:bodyPr/>
          <a:lstStyle/>
          <a:p>
            <a:pPr eaLnBrk="1" hangingPunct="1"/>
            <a:r>
              <a:rPr lang="ru-RU" sz="2400" b="1" smtClean="0"/>
              <a:t>Прилагательноели се иргъахъу?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а) сек1ултала уми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б) сек1ултала лишанти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в) сек1ултала баркьудлуми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</a:rPr>
              <a:t>жаваб: б) сек1ултала лишанти</a:t>
            </a:r>
            <a:endParaRPr lang="ru-RU" sz="2400" smtClean="0"/>
          </a:p>
          <a:p>
            <a:pPr eaLnBrk="1" hangingPunct="1"/>
            <a:r>
              <a:rPr lang="ru-RU" sz="2400" b="1" smtClean="0"/>
              <a:t>Предложениелизиб прилагательное чидил членни биубли башара?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b="1" smtClean="0"/>
              <a:t>           </a:t>
            </a:r>
            <a:r>
              <a:rPr lang="ru-RU" sz="2400" smtClean="0"/>
              <a:t>а) подлежащеели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 б) объектли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                              в) к1иибил даражала членни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</a:rPr>
              <a:t>                  жаваб: в) к1иибил даражала членни</a:t>
            </a:r>
          </a:p>
          <a:p>
            <a:pPr algn="ctr" eaLnBrk="1" hangingPunct="1">
              <a:buFont typeface="Arial" charset="0"/>
              <a:buNone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2400" b="1" smtClean="0"/>
          </a:p>
        </p:txBody>
      </p:sp>
      <p:pic>
        <p:nvPicPr>
          <p:cNvPr id="17411" name="Picture 2" descr="E:\умная вор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052513"/>
            <a:ext cx="19875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endParaRPr lang="ru-RU" sz="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29250"/>
          </a:xfrm>
        </p:spPr>
        <p:txBody>
          <a:bodyPr/>
          <a:lstStyle/>
          <a:p>
            <a:pPr eaLnBrk="1" hangingPunct="1"/>
            <a:r>
              <a:rPr lang="ru-RU" sz="2400" b="1" dirty="0" err="1" smtClean="0"/>
              <a:t>Чидил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гъайла</a:t>
            </a:r>
            <a:r>
              <a:rPr lang="ru-RU" sz="2400" b="1" dirty="0" smtClean="0"/>
              <a:t> бут1аличил прилагательное имц1али </a:t>
            </a:r>
            <a:r>
              <a:rPr lang="ru-RU" sz="2400" b="1" dirty="0" err="1" smtClean="0"/>
              <a:t>бархбалсана</a:t>
            </a:r>
            <a:r>
              <a:rPr lang="ru-RU" sz="2400" b="1" dirty="0" smtClean="0"/>
              <a:t>?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/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а) </a:t>
            </a:r>
            <a:r>
              <a:rPr lang="ru-RU" sz="2400" dirty="0" err="1" smtClean="0"/>
              <a:t>существительноеличил</a:t>
            </a:r>
            <a:endParaRPr lang="ru-RU" sz="2400" dirty="0" smtClean="0"/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б) </a:t>
            </a:r>
            <a:r>
              <a:rPr lang="ru-RU" sz="2400" dirty="0" err="1" smtClean="0"/>
              <a:t>глаголличил</a:t>
            </a:r>
            <a:endParaRPr lang="ru-RU" sz="2400" dirty="0" smtClean="0"/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в) </a:t>
            </a:r>
            <a:r>
              <a:rPr lang="ru-RU" sz="2400" dirty="0" err="1" smtClean="0"/>
              <a:t>числительноеличил</a:t>
            </a: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жаваб</a:t>
            </a:r>
            <a:r>
              <a:rPr lang="ru-RU" sz="2400" dirty="0" smtClean="0">
                <a:solidFill>
                  <a:srgbClr val="FF0000"/>
                </a:solidFill>
              </a:rPr>
              <a:t>: а) </a:t>
            </a:r>
            <a:r>
              <a:rPr lang="ru-RU" sz="2400" dirty="0" err="1" smtClean="0">
                <a:solidFill>
                  <a:srgbClr val="FF0000"/>
                </a:solidFill>
              </a:rPr>
              <a:t>существительноеличил</a:t>
            </a:r>
            <a:endParaRPr lang="ru-RU" sz="24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2133600"/>
            <a:ext cx="18145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endParaRPr lang="ru-RU" sz="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Прилагательноела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суалти</a:t>
            </a:r>
            <a:r>
              <a:rPr lang="ru-RU" sz="2400" b="1" dirty="0" smtClean="0"/>
              <a:t> сари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а) </a:t>
            </a:r>
            <a:r>
              <a:rPr lang="ru-RU" sz="2400" dirty="0" err="1" smtClean="0"/>
              <a:t>чи</a:t>
            </a:r>
            <a:r>
              <a:rPr lang="ru-RU" sz="2400" dirty="0" smtClean="0"/>
              <a:t>? се?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б) </a:t>
            </a:r>
            <a:r>
              <a:rPr lang="ru-RU" sz="2400" dirty="0" err="1" smtClean="0"/>
              <a:t>сегъуна</a:t>
            </a:r>
            <a:r>
              <a:rPr lang="ru-RU" sz="2400" dirty="0" smtClean="0"/>
              <a:t>? </a:t>
            </a:r>
            <a:r>
              <a:rPr lang="ru-RU" sz="2400" dirty="0" err="1" smtClean="0"/>
              <a:t>чиди</a:t>
            </a:r>
            <a:r>
              <a:rPr lang="ru-RU" sz="2400" dirty="0" smtClean="0"/>
              <a:t>? </a:t>
            </a:r>
            <a:r>
              <a:rPr lang="ru-RU" sz="2400" dirty="0" err="1" smtClean="0"/>
              <a:t>сецад</a:t>
            </a:r>
            <a:r>
              <a:rPr lang="ru-RU" sz="2400" dirty="0" smtClean="0"/>
              <a:t>?                                  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в) </a:t>
            </a:r>
            <a:r>
              <a:rPr lang="ru-RU" sz="2400" dirty="0" err="1" smtClean="0"/>
              <a:t>чили</a:t>
            </a:r>
            <a:r>
              <a:rPr lang="ru-RU" sz="2400" dirty="0" smtClean="0"/>
              <a:t>? сели?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  </a:t>
            </a:r>
            <a:r>
              <a:rPr lang="ru-RU" sz="2400" dirty="0" err="1" smtClean="0">
                <a:solidFill>
                  <a:srgbClr val="FF0000"/>
                </a:solidFill>
              </a:rPr>
              <a:t>жаваб</a:t>
            </a:r>
            <a:r>
              <a:rPr lang="ru-RU" sz="2400" dirty="0" smtClean="0">
                <a:solidFill>
                  <a:srgbClr val="FF0000"/>
                </a:solidFill>
              </a:rPr>
              <a:t>: б) </a:t>
            </a:r>
            <a:r>
              <a:rPr lang="ru-RU" sz="2400" dirty="0" err="1" smtClean="0">
                <a:solidFill>
                  <a:srgbClr val="FF0000"/>
                </a:solidFill>
              </a:rPr>
              <a:t>сегъуна</a:t>
            </a:r>
            <a:r>
              <a:rPr lang="ru-RU" sz="2400" dirty="0" smtClean="0">
                <a:solidFill>
                  <a:srgbClr val="FF0000"/>
                </a:solidFill>
              </a:rPr>
              <a:t>? </a:t>
            </a:r>
            <a:r>
              <a:rPr lang="ru-RU" sz="2400" dirty="0" err="1" smtClean="0">
                <a:solidFill>
                  <a:srgbClr val="FF0000"/>
                </a:solidFill>
              </a:rPr>
              <a:t>чиди</a:t>
            </a:r>
            <a:r>
              <a:rPr lang="ru-RU" sz="2400" dirty="0" smtClean="0">
                <a:solidFill>
                  <a:srgbClr val="FF0000"/>
                </a:solidFill>
              </a:rPr>
              <a:t>? </a:t>
            </a:r>
            <a:r>
              <a:rPr lang="ru-RU" sz="2400" dirty="0" err="1" smtClean="0">
                <a:solidFill>
                  <a:srgbClr val="FF0000"/>
                </a:solidFill>
              </a:rPr>
              <a:t>сецад</a:t>
            </a:r>
            <a:r>
              <a:rPr lang="ru-RU" sz="2400" dirty="0" smtClean="0">
                <a:solidFill>
                  <a:srgbClr val="FF0000"/>
                </a:solidFill>
              </a:rPr>
              <a:t>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b="1" dirty="0" err="1" smtClean="0"/>
              <a:t>Прилагательноеби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чула</a:t>
            </a:r>
            <a:r>
              <a:rPr lang="ru-RU" sz="2400" b="1" dirty="0" smtClean="0"/>
              <a:t> мяг1на х1ясибли чум </a:t>
            </a:r>
            <a:r>
              <a:rPr lang="ru-RU" sz="2400" b="1" dirty="0" err="1" smtClean="0"/>
              <a:t>кьукьяличи</a:t>
            </a:r>
            <a:r>
              <a:rPr lang="ru-RU" sz="2400" b="1" dirty="0" smtClean="0"/>
              <a:t> дурт1ули?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/>
              <a:t>а</a:t>
            </a:r>
            <a:r>
              <a:rPr lang="ru-RU" sz="2400" dirty="0" smtClean="0"/>
              <a:t>) к1ел                                                        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/>
              <a:t>б</a:t>
            </a:r>
            <a:r>
              <a:rPr lang="ru-RU" sz="2400" dirty="0" smtClean="0"/>
              <a:t>) </a:t>
            </a:r>
            <a:r>
              <a:rPr lang="ru-RU" sz="2400" dirty="0" err="1" smtClean="0"/>
              <a:t>авал</a:t>
            </a:r>
            <a:endParaRPr lang="ru-RU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/>
              <a:t>в</a:t>
            </a:r>
            <a:r>
              <a:rPr lang="ru-RU" sz="2400" dirty="0" smtClean="0"/>
              <a:t>) х1ябал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      </a:t>
            </a:r>
            <a:r>
              <a:rPr lang="ru-RU" sz="2400" dirty="0" err="1" smtClean="0">
                <a:solidFill>
                  <a:srgbClr val="FF0000"/>
                </a:solidFill>
              </a:rPr>
              <a:t>жаваб</a:t>
            </a:r>
            <a:r>
              <a:rPr lang="ru-RU" sz="2400" dirty="0" smtClean="0">
                <a:solidFill>
                  <a:srgbClr val="FF0000"/>
                </a:solidFill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б) </a:t>
            </a:r>
            <a:r>
              <a:rPr lang="ru-RU" sz="2400" dirty="0" err="1">
                <a:solidFill>
                  <a:srgbClr val="FF0000"/>
                </a:solidFill>
              </a:rPr>
              <a:t>авал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196975"/>
            <a:ext cx="21018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214438"/>
            <a:ext cx="21018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2714625" y="1071563"/>
            <a:ext cx="48577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К1ел юлдаш дурабухъун</a:t>
            </a:r>
          </a:p>
          <a:p>
            <a:r>
              <a:rPr lang="ru-RU" sz="2400" b="1" i="1">
                <a:latin typeface="Times New Roman" pitchFamily="18" charset="0"/>
              </a:rPr>
              <a:t>К1елра марти гьалмагъри.</a:t>
            </a:r>
          </a:p>
          <a:p>
            <a:r>
              <a:rPr lang="ru-RU" sz="2400" b="1" i="1">
                <a:latin typeface="Times New Roman" pitchFamily="18" charset="0"/>
              </a:rPr>
              <a:t>К1илилра касиб някъла</a:t>
            </a:r>
          </a:p>
          <a:p>
            <a:r>
              <a:rPr lang="ru-RU" sz="2400" b="1" i="1">
                <a:latin typeface="Times New Roman" pitchFamily="18" charset="0"/>
              </a:rPr>
              <a:t>Ца-ца мукьара шадли.</a:t>
            </a:r>
          </a:p>
          <a:p>
            <a:endParaRPr lang="ru-RU" sz="2400" b="1" i="1">
              <a:latin typeface="Times New Roman" pitchFamily="18" charset="0"/>
            </a:endParaRPr>
          </a:p>
          <a:p>
            <a:r>
              <a:rPr lang="ru-RU" sz="2400" b="1" i="1">
                <a:latin typeface="Times New Roman" pitchFamily="18" charset="0"/>
              </a:rPr>
              <a:t>Касиб кьац1ра чучил барх, </a:t>
            </a:r>
          </a:p>
          <a:p>
            <a:r>
              <a:rPr lang="ru-RU" sz="2400" b="1" i="1">
                <a:latin typeface="Times New Roman" pitchFamily="18" charset="0"/>
              </a:rPr>
              <a:t>Байхъала бут1ес цугли.</a:t>
            </a:r>
          </a:p>
          <a:p>
            <a:r>
              <a:rPr lang="ru-RU" sz="2400" b="1" i="1">
                <a:latin typeface="Times New Roman" pitchFamily="18" charset="0"/>
              </a:rPr>
              <a:t>К1елра арбякьун шадли, </a:t>
            </a:r>
          </a:p>
          <a:p>
            <a:r>
              <a:rPr lang="ru-RU" sz="2400" b="1" i="1">
                <a:latin typeface="Times New Roman" pitchFamily="18" charset="0"/>
              </a:rPr>
              <a:t>Мукьри г1яйдарес или.</a:t>
            </a:r>
          </a:p>
          <a:p>
            <a:endParaRPr lang="ru-RU" sz="2400" b="1" i="1">
              <a:latin typeface="Times New Roman" pitchFamily="18" charset="0"/>
            </a:endParaRP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К1ел, к1елра, к1илилра, 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ца-ца, байхъала,к1елра</a:t>
            </a:r>
          </a:p>
          <a:p>
            <a:r>
              <a:rPr lang="ru-RU" sz="2400" b="1" i="1">
                <a:latin typeface="Times New Roman" pitchFamily="18" charset="0"/>
              </a:rPr>
              <a:t>                                                 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214813"/>
            <a:ext cx="21431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6375" y="908050"/>
            <a:ext cx="6624638" cy="1800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66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200" y="4005263"/>
            <a:ext cx="3763963" cy="17287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b="1" i="1" smtClean="0">
                <a:solidFill>
                  <a:schemeClr val="tx1"/>
                </a:solidFill>
                <a:cs typeface="Times New Roman" pitchFamily="18" charset="0"/>
              </a:rPr>
              <a:t>Г1ялиг1ямарова Х.А.- дарган мезла ва литературала муг1ялим.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187450" y="1285875"/>
            <a:ext cx="6985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F0"/>
                </a:solidFill>
                <a:latin typeface="Monotype Corsiva" pitchFamily="66" charset="0"/>
              </a:rPr>
              <a:t>«Числительное»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F0"/>
                </a:solidFill>
                <a:latin typeface="Monotype Corsiva" pitchFamily="66" charset="0"/>
              </a:rPr>
              <a:t>Дарсла мурадуни: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r>
              <a:rPr lang="ru-RU" smtClean="0"/>
              <a:t> ученикуни сагати стандартуни х1ясибли (ФГОС) гьалабихьибси текстличибли дарсла тема белгибирахъес бурсибирес;</a:t>
            </a:r>
          </a:p>
          <a:p>
            <a:pPr eaLnBrk="1" hangingPunct="1"/>
            <a:r>
              <a:rPr lang="ru-RU" smtClean="0"/>
              <a:t> гьаларти дурсрачир делч1унти тикрардарес;</a:t>
            </a:r>
          </a:p>
          <a:p>
            <a:pPr eaLnBrk="1" hangingPunct="1"/>
            <a:r>
              <a:rPr lang="ru-RU" smtClean="0"/>
              <a:t>числительное гъайла бут1а саблин илала морфологиялашалти ва грамматикалашалти лишантачила дурх1нази аргъахъес.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Сунени ца журала сек1ултала белгиси кьадар яра илдала гьаб-г1ергъидеш чебиахъуси гъайла бут1алис </a:t>
            </a:r>
            <a:r>
              <a:rPr lang="ru-RU" b="1" smtClean="0">
                <a:solidFill>
                  <a:srgbClr val="FF0000"/>
                </a:solidFill>
              </a:rPr>
              <a:t>числительное</a:t>
            </a:r>
            <a:r>
              <a:rPr lang="ru-RU" b="1" smtClean="0"/>
              <a:t> </a:t>
            </a:r>
            <a:r>
              <a:rPr lang="ru-RU" smtClean="0"/>
              <a:t>бик1ар.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Масала: </a:t>
            </a:r>
            <a:r>
              <a:rPr lang="ru-RU" smtClean="0">
                <a:solidFill>
                  <a:srgbClr val="FF0000"/>
                </a:solidFill>
              </a:rPr>
              <a:t>шел г1инц,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              вец1ал машина,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              х1ябэсил хъали.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endParaRPr lang="ru-RU" sz="800" dirty="0">
              <a:latin typeface="+mn-lt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Масала: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Ита цалабикибти адамти </a:t>
            </a:r>
            <a:r>
              <a:rPr lang="ru-RU" b="1" smtClean="0">
                <a:solidFill>
                  <a:srgbClr val="FF0000"/>
                </a:solidFill>
              </a:rPr>
              <a:t>10-15</a:t>
            </a:r>
            <a:r>
              <a:rPr lang="ru-RU" smtClean="0"/>
              <a:t> лебри.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Ишбарх1и школализи </a:t>
            </a:r>
            <a:r>
              <a:rPr lang="ru-RU" b="1" smtClean="0">
                <a:solidFill>
                  <a:srgbClr val="FF0000"/>
                </a:solidFill>
              </a:rPr>
              <a:t>вец1алцад</a:t>
            </a:r>
            <a:r>
              <a:rPr lang="ru-RU" smtClean="0"/>
              <a:t> дурх1я арбякьун.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567</Words>
  <Application>Microsoft Office PowerPoint</Application>
  <PresentationFormat>Экран (4:3)</PresentationFormat>
  <Paragraphs>116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Тестирование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Дарсла мурадуни:</vt:lpstr>
      <vt:lpstr>Презентация PowerPoint</vt:lpstr>
      <vt:lpstr>Презентация PowerPoint</vt:lpstr>
      <vt:lpstr>Морфологиялашалти  лишанти</vt:lpstr>
      <vt:lpstr>Презентация PowerPoint</vt:lpstr>
      <vt:lpstr>Презентация PowerPoint</vt:lpstr>
      <vt:lpstr>Бамсриихъуси манзил</vt:lpstr>
      <vt:lpstr>Презентация PowerPoint</vt:lpstr>
      <vt:lpstr>Грамматикалашалти лишанти</vt:lpstr>
      <vt:lpstr>Презентация PowerPoint</vt:lpstr>
      <vt:lpstr>Хъарбаркь:</vt:lpstr>
      <vt:lpstr>2.Сегъунти дугьби сари ишди?</vt:lpstr>
      <vt:lpstr>Хъули х1янчи: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Расул</cp:lastModifiedBy>
  <cp:revision>56</cp:revision>
  <dcterms:created xsi:type="dcterms:W3CDTF">2013-08-18T05:10:05Z</dcterms:created>
  <dcterms:modified xsi:type="dcterms:W3CDTF">2016-03-03T02:33:52Z</dcterms:modified>
</cp:coreProperties>
</file>